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80" r:id="rId4"/>
    <p:sldId id="286" r:id="rId5"/>
    <p:sldId id="287" r:id="rId6"/>
    <p:sldId id="283" r:id="rId7"/>
    <p:sldId id="282" r:id="rId8"/>
    <p:sldId id="288" r:id="rId9"/>
    <p:sldId id="289" r:id="rId10"/>
    <p:sldId id="290" r:id="rId11"/>
    <p:sldId id="291" r:id="rId12"/>
    <p:sldId id="292" r:id="rId13"/>
    <p:sldId id="295" r:id="rId14"/>
    <p:sldId id="293" r:id="rId15"/>
    <p:sldId id="294" r:id="rId16"/>
    <p:sldId id="296" r:id="rId17"/>
    <p:sldId id="279" r:id="rId18"/>
    <p:sldId id="284" r:id="rId19"/>
    <p:sldId id="285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B00"/>
    <a:srgbClr val="F2D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83867" autoAdjust="0"/>
  </p:normalViewPr>
  <p:slideViewPr>
    <p:cSldViewPr snapToGrid="0">
      <p:cViewPr varScale="1">
        <p:scale>
          <a:sx n="69" d="100"/>
          <a:sy n="69" d="100"/>
        </p:scale>
        <p:origin x="82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588B8-2379-4127-878C-8C97273BBA08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855FF-08F6-4A92-ADDF-F81922B179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0122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574E-7EDA-47C7-A177-609015E859E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256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574E-7EDA-47C7-A177-609015E859E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342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855FF-08F6-4A92-ADDF-F81922B179D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51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日本治安良好</a:t>
            </a:r>
            <a:endParaRPr lang="en-US" altLang="zh-TW" dirty="0" smtClean="0"/>
          </a:p>
          <a:p>
            <a:r>
              <a:rPr lang="zh-TW" altLang="en-US" dirty="0" smtClean="0"/>
              <a:t>日本上班族忙碌</a:t>
            </a:r>
            <a:endParaRPr lang="en-US" altLang="zh-TW" dirty="0" smtClean="0"/>
          </a:p>
          <a:p>
            <a:r>
              <a:rPr lang="zh-TW" altLang="en-US" dirty="0" smtClean="0"/>
              <a:t>完整的管理系統</a:t>
            </a:r>
            <a:endParaRPr lang="en-US" altLang="zh-TW" dirty="0" smtClean="0"/>
          </a:p>
          <a:p>
            <a:r>
              <a:rPr lang="zh-TW" altLang="en-US" dirty="0" smtClean="0"/>
              <a:t>日本民眾也是自動販賣機業務員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855FF-08F6-4A92-ADDF-F81922B179D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237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855FF-08F6-4A92-ADDF-F81922B179D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123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574E-7EDA-47C7-A177-609015E859E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770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日本其他城市主要以「地鐵」作為大眾運輸手段不同，文化古都「京都」因為古蹟、地下遺跡多加上地形的關係，地鐵路線只有兩條，不能說是太方便。京都主要的大眾運輸靠的是「巴士」，搭乘巴士正是暢遊京都的最佳交通手段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855FF-08F6-4A92-ADDF-F81922B179D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976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9FDF-27BA-4967-B018-E77B7680D0B4}" type="datetime1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486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B6AE2-2AEF-49D5-A6EE-4EEA96A7C58C}" type="datetime1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857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1F80-86C6-43EA-88B6-E531BE88D53D}" type="datetime1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7032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F16E9-F52B-4C36-A841-D0BD1A3E988D}" type="datetime1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67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D18DE-6D22-4D92-B6F8-C4F06D3091C3}" type="datetime1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8808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218433"/>
            <a:ext cx="12192000" cy="639567"/>
          </a:xfrm>
          <a:prstGeom prst="rect">
            <a:avLst/>
          </a:prstGeom>
          <a:solidFill>
            <a:srgbClr val="F2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4286"/>
          </a:xfrm>
        </p:spPr>
        <p:txBody>
          <a:bodyPr/>
          <a:lstStyle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04211"/>
            <a:ext cx="10515600" cy="4572752"/>
          </a:xfrm>
        </p:spPr>
        <p:txBody>
          <a:bodyPr>
            <a:normAutofit/>
          </a:bodyPr>
          <a:lstStyle>
            <a:lvl1pPr marL="514350" indent="-514350">
              <a:lnSpc>
                <a:spcPct val="120000"/>
              </a:lnSpc>
              <a:buFont typeface="Wingdings" panose="05000000000000000000" pitchFamily="2" charset="2"/>
              <a:buChar char="n"/>
              <a:defRPr sz="24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800100" indent="-342900">
              <a:lnSpc>
                <a:spcPct val="120000"/>
              </a:lnSpc>
              <a:buFont typeface="Wingdings" panose="05000000000000000000" pitchFamily="2" charset="2"/>
              <a:buChar char="l"/>
              <a:defRPr sz="20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lnSpc>
                <a:spcPct val="120000"/>
              </a:lnSpc>
              <a:defRPr sz="1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lnSpc>
                <a:spcPct val="120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lnSpc>
                <a:spcPct val="120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編輯母片文字</a:t>
            </a:r>
            <a:r>
              <a:rPr lang="zh-TW" altLang="en-US" dirty="0" smtClean="0"/>
              <a:t>樣式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第</a:t>
            </a:r>
            <a:r>
              <a:rPr lang="zh-TW" altLang="en-US" dirty="0" smtClean="0"/>
              <a:t>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88A5-5CD5-4E50-9BF3-38D470B40FF2}" type="datetime1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4352" y="-171400"/>
            <a:ext cx="3060317" cy="19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22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218433"/>
            <a:ext cx="12192000" cy="639567"/>
          </a:xfrm>
          <a:prstGeom prst="rect">
            <a:avLst/>
          </a:prstGeom>
          <a:solidFill>
            <a:srgbClr val="F2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4286"/>
          </a:xfrm>
        </p:spPr>
        <p:txBody>
          <a:bodyPr/>
          <a:lstStyle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88A5-5CD5-4E50-9BF3-38D470B40FF2}" type="datetime1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010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218433"/>
            <a:ext cx="12192000" cy="639567"/>
          </a:xfrm>
          <a:prstGeom prst="rect">
            <a:avLst/>
          </a:prstGeom>
          <a:solidFill>
            <a:srgbClr val="FF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4286"/>
          </a:xfrm>
        </p:spPr>
        <p:txBody>
          <a:bodyPr/>
          <a:lstStyle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04211"/>
            <a:ext cx="10515600" cy="4572752"/>
          </a:xfrm>
        </p:spPr>
        <p:txBody>
          <a:bodyPr>
            <a:normAutofit/>
          </a:bodyPr>
          <a:lstStyle>
            <a:lvl1pPr marL="514350" indent="-514350">
              <a:lnSpc>
                <a:spcPct val="120000"/>
              </a:lnSpc>
              <a:buFont typeface="Wingdings" panose="05000000000000000000" pitchFamily="2" charset="2"/>
              <a:buChar char="n"/>
              <a:defRPr sz="24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800100" indent="-342900">
              <a:lnSpc>
                <a:spcPct val="120000"/>
              </a:lnSpc>
              <a:buFont typeface="Wingdings" panose="05000000000000000000" pitchFamily="2" charset="2"/>
              <a:buChar char="l"/>
              <a:defRPr sz="20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lnSpc>
                <a:spcPct val="120000"/>
              </a:lnSpc>
              <a:defRPr sz="18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lnSpc>
                <a:spcPct val="120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lnSpc>
                <a:spcPct val="120000"/>
              </a:lnSpc>
              <a:defRPr sz="160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 smtClean="0"/>
              <a:t>編輯母片文字</a:t>
            </a:r>
            <a:r>
              <a:rPr lang="zh-TW" altLang="en-US" dirty="0" smtClean="0"/>
              <a:t>樣式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第</a:t>
            </a:r>
            <a:r>
              <a:rPr lang="zh-TW" altLang="en-US" dirty="0" smtClean="0"/>
              <a:t>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D88A5-5CD5-4E50-9BF3-38D470B40FF2}" type="datetime1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9" name="Picture 6" descr="ãæ³¨ç®ï¼ãã®ã¤ã©ã¹ãæå­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772" y="336638"/>
            <a:ext cx="2884714" cy="192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072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26EDC-440B-4ADB-83CF-E3BACE7AA922}" type="datetime1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018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0F47-5B26-4080-A12F-11F7C61C08F3}" type="datetime1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786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70F61-1FDE-4A77-B05C-752EB6D917FC}" type="datetime1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703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4352" y="-171400"/>
            <a:ext cx="3060317" cy="1955555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218433"/>
            <a:ext cx="12192000" cy="639567"/>
          </a:xfrm>
          <a:prstGeom prst="rect">
            <a:avLst/>
          </a:prstGeom>
          <a:solidFill>
            <a:srgbClr val="F2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4287"/>
          </a:xfrm>
        </p:spPr>
        <p:txBody>
          <a:bodyPr/>
          <a:lstStyle>
            <a:lvl1pPr>
              <a:defRPr b="1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F6DF2-5787-4CB4-88BB-113C3505C5DE}" type="datetime1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201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2256-1196-4DE2-86CB-46C5BD1B5C5D}" type="datetime1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439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AA54F-1604-4F68-A004-FB4A2E8C8118}" type="datetime1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30728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4F845F75-E0F3-49B0-A1DC-3FD49B65304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6564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microsoft.com/office/2007/relationships/hdphoto" Target="../media/hdphoto4.wdp"/><Relationship Id="rId12" Type="http://schemas.openxmlformats.org/officeDocument/2006/relationships/image" Target="../media/image53.png"/><Relationship Id="rId2" Type="http://schemas.openxmlformats.org/officeDocument/2006/relationships/image" Target="../media/image45.jpe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microsoft.com/office/2007/relationships/hdphoto" Target="../media/hdphoto3.wdp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5186" y="2830105"/>
            <a:ext cx="3239829" cy="4027895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3093976" y="462744"/>
            <a:ext cx="6004048" cy="6004048"/>
          </a:xfrm>
          <a:prstGeom prst="ellipse">
            <a:avLst/>
          </a:prstGeom>
          <a:solidFill>
            <a:srgbClr val="D1DCDE"/>
          </a:solidFill>
          <a:ln>
            <a:noFill/>
          </a:ln>
          <a:effectLst>
            <a:softEdge rad="38100"/>
          </a:effectLst>
          <a:scene3d>
            <a:camera prst="orthographicFront"/>
            <a:lightRig rig="contrasting" dir="t"/>
          </a:scene3d>
          <a:sp3d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980" y="3789040"/>
            <a:ext cx="4889710" cy="501838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6688" y="601286"/>
            <a:ext cx="3694486" cy="196361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361022" y="-531440"/>
            <a:ext cx="3494682" cy="590465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406" y="5324426"/>
            <a:ext cx="1316627" cy="183474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634916" y="1340768"/>
            <a:ext cx="677108" cy="34376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大阪自由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</a:t>
            </a:r>
            <a:endParaRPr lang="zh-CN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51855" y="1988840"/>
            <a:ext cx="1200329" cy="2789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JAPAN</a:t>
            </a:r>
            <a:endParaRPr lang="zh-CN" altLang="en-US" sz="6600" dirty="0">
              <a:solidFill>
                <a:schemeClr val="bg1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743641" y="648268"/>
            <a:ext cx="1512168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日本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8456" y="2598418"/>
            <a:ext cx="1752854" cy="175486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274050" y="21875"/>
            <a:ext cx="1172423" cy="222949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82407" y="1196752"/>
            <a:ext cx="461665" cy="41276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李若彤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101374</a:t>
            </a:r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024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日本道地的生魚片、握壽司吃法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不要將芥末攪進醬油裡</a:t>
            </a:r>
          </a:p>
          <a:p>
            <a:pPr lvl="1"/>
            <a:r>
              <a:rPr lang="zh-TW" altLang="en-US" dirty="0"/>
              <a:t>將適量的芥末放在生魚片</a:t>
            </a:r>
            <a:r>
              <a:rPr lang="zh-TW" altLang="en-US" dirty="0" smtClean="0"/>
              <a:t>上</a:t>
            </a:r>
            <a:endParaRPr lang="en-US" altLang="zh-TW" dirty="0" smtClean="0"/>
          </a:p>
          <a:p>
            <a:pPr lvl="1"/>
            <a:r>
              <a:rPr lang="zh-TW" altLang="en-US" dirty="0"/>
              <a:t>沾取醬油後</a:t>
            </a:r>
            <a:r>
              <a:rPr lang="zh-TW" altLang="en-US" dirty="0" smtClean="0"/>
              <a:t>品嚐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不要</a:t>
            </a:r>
            <a:r>
              <a:rPr lang="zh-TW" altLang="en-US" dirty="0"/>
              <a:t>只拿醋飯上的食材沾取</a:t>
            </a:r>
            <a:r>
              <a:rPr lang="zh-TW" altLang="en-US" dirty="0" smtClean="0"/>
              <a:t>醬油 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/>
              <a:t>壽司保持</a:t>
            </a:r>
            <a:r>
              <a:rPr lang="zh-TW" altLang="en-US" dirty="0" smtClean="0"/>
              <a:t>完整</a:t>
            </a:r>
            <a:endParaRPr lang="en-US" altLang="zh-TW" dirty="0" smtClean="0"/>
          </a:p>
          <a:p>
            <a:r>
              <a:rPr lang="zh-TW" altLang="en-US" dirty="0"/>
              <a:t>不要用醋飯沾取</a:t>
            </a:r>
            <a:r>
              <a:rPr lang="zh-TW" altLang="en-US" dirty="0" smtClean="0"/>
              <a:t>醬油</a:t>
            </a:r>
            <a:endParaRPr lang="en-US" altLang="zh-TW" dirty="0" smtClean="0"/>
          </a:p>
          <a:p>
            <a:r>
              <a:rPr lang="zh-TW" altLang="en-US" dirty="0" smtClean="0"/>
              <a:t>立刻</a:t>
            </a:r>
            <a:r>
              <a:rPr lang="zh-TW" altLang="en-US" dirty="0"/>
              <a:t>吃、一口吃</a:t>
            </a:r>
            <a:endParaRPr lang="en-US" altLang="zh-TW" dirty="0"/>
          </a:p>
          <a:p>
            <a:r>
              <a:rPr lang="zh-TW" altLang="en-US" dirty="0" smtClean="0"/>
              <a:t>入口時生魚片朝下、醋飯朝上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10</a:t>
            </a:fld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7884010" y="3571563"/>
            <a:ext cx="3162058" cy="2056240"/>
            <a:chOff x="6399466" y="2836271"/>
            <a:chExt cx="4146981" cy="2696721"/>
          </a:xfrm>
        </p:grpSpPr>
        <p:pic>
          <p:nvPicPr>
            <p:cNvPr id="5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99466" y="2836271"/>
              <a:ext cx="3158531" cy="2678435"/>
            </a:xfrm>
            <a:prstGeom prst="rect">
              <a:avLst/>
            </a:prstGeom>
          </p:spPr>
        </p:pic>
        <p:pic>
          <p:nvPicPr>
            <p:cNvPr id="6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35491" y="3834128"/>
              <a:ext cx="1045011" cy="109879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22573" y="4539426"/>
              <a:ext cx="1523874" cy="993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203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好食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罐裝、寶特瓶飲料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11</a:t>
            </a:fld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651097" y="1654444"/>
            <a:ext cx="10889807" cy="4155895"/>
            <a:chOff x="611624" y="1728014"/>
            <a:chExt cx="10889807" cy="4155895"/>
          </a:xfrm>
        </p:grpSpPr>
        <p:pic>
          <p:nvPicPr>
            <p:cNvPr id="9218" name="Picture 2" descr="https://lh3.googleusercontent.com/Vn-SniwAt2UkY14q0SuwO_tjSNW43DqaLFKLILqrkktn-glZ9Qyy9UglTLzbWurDFZEvrNDw8bPxU7cXvZbYUBdhCQVjS_c4E25Kem-dWMCW38oXO4myZtZT2-RLESU_JeTDCmqiZN9jNU5ZkcTWtwVfqZv-MUhAwZalTiRSxxjwtj7LhF6F38G2vtZ-EXVsq2ScIdQk2Z2OD9dqYxAstrEVVvcvaJbMR1281y3S-gqsYIe5DjsZaUWwiiLQ32mek50LqBJo3VLUIb1PvdZlW2Be-fcz7ZvU76M7gTStCCO9Ef6qG9W4YUHjF8qbs3OMGYXHpbKMMDyEu--kg3m5K6VMe4mOUX1qm03VufrKc5HlGomqiJyFe7ImGBMwxWZq8uMGWhxeUn65aT6l6klsVy5Q3Xl5NOQnVeoqnOp4yZqI-i26QLCqilIuJDD_160UMR4hVTg_HdWQwLt511tL_HYoehI9bqAW0wZyMkp0-yrm_DA5GuWhIlSCuwCP9_aJqPukLMa3Fips1CYfhXYCsKbgKIneOJaM7Eofel_GQ_FtKPXEN5FizU1RVDzwi9fojUQoukG0zemT1WQ8k1W5SpIpA3TfgPd4YpyOHeF9bPf0oCLuomtM9zUjbgFcAPzTyNtdBUvIVFY4HfPpejmCX2W4DrGmAo1u=w663-h883-no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125"/>
            <a:stretch/>
          </p:blipFill>
          <p:spPr bwMode="auto">
            <a:xfrm>
              <a:off x="611624" y="1728014"/>
              <a:ext cx="1136612" cy="1786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3"/>
            <a:srcRect l="12548" t="10811" r="21011"/>
            <a:stretch/>
          </p:blipFill>
          <p:spPr>
            <a:xfrm>
              <a:off x="1906476" y="1728014"/>
              <a:ext cx="998483" cy="1787777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01431" y="3483003"/>
              <a:ext cx="1800000" cy="2400906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t="21158" b="9675"/>
            <a:stretch/>
          </p:blipFill>
          <p:spPr>
            <a:xfrm>
              <a:off x="9701431" y="1728014"/>
              <a:ext cx="1800000" cy="1660636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8"/>
            <a:srcRect t="20281" b="1"/>
            <a:stretch/>
          </p:blipFill>
          <p:spPr>
            <a:xfrm>
              <a:off x="2581097" y="3587168"/>
              <a:ext cx="2160000" cy="2296741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9"/>
            <a:srcRect b="5175"/>
            <a:stretch/>
          </p:blipFill>
          <p:spPr>
            <a:xfrm>
              <a:off x="622455" y="3607243"/>
              <a:ext cx="1800000" cy="2276666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10"/>
            <a:srcRect t="9899" b="8239"/>
            <a:stretch/>
          </p:blipFill>
          <p:spPr>
            <a:xfrm>
              <a:off x="3103802" y="1728014"/>
              <a:ext cx="1637295" cy="1787777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09162" y="1728014"/>
              <a:ext cx="3060000" cy="229565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12"/>
            <a:srcRect b="4280"/>
            <a:stretch/>
          </p:blipFill>
          <p:spPr>
            <a:xfrm>
              <a:off x="8102789" y="1728014"/>
              <a:ext cx="1440000" cy="1838521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13"/>
            <a:srcRect r="8107"/>
            <a:stretch/>
          </p:blipFill>
          <p:spPr>
            <a:xfrm rot="16200000">
              <a:off x="4747237" y="4281983"/>
              <a:ext cx="1763851" cy="144000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14"/>
            <a:srcRect l="7160" t="29814" r="10829" b="13646"/>
            <a:stretch/>
          </p:blipFill>
          <p:spPr>
            <a:xfrm>
              <a:off x="6507805" y="4120055"/>
              <a:ext cx="1440000" cy="1763854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15"/>
            <a:srcRect b="15185"/>
            <a:stretch/>
          </p:blipFill>
          <p:spPr>
            <a:xfrm>
              <a:off x="8106447" y="3714009"/>
              <a:ext cx="1440000" cy="2169900"/>
            </a:xfrm>
            <a:prstGeom prst="rect">
              <a:avLst/>
            </a:prstGeom>
          </p:spPr>
        </p:pic>
      </p:grpSp>
      <p:pic>
        <p:nvPicPr>
          <p:cNvPr id="24" name="Picture 8" descr="5æ®µéè©ä¾¡ã®æå°ãã¼ã¯ï¼4ï¼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939" y="611922"/>
            <a:ext cx="1800000" cy="4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92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自動販賣機好多啊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500</a:t>
            </a:r>
            <a:r>
              <a:rPr lang="zh-TW" altLang="en-US" dirty="0" smtClean="0"/>
              <a:t>萬台以上</a:t>
            </a:r>
            <a:r>
              <a:rPr lang="zh-TW" altLang="en-US" dirty="0"/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/>
              <a:t> </a:t>
            </a:r>
            <a:r>
              <a:rPr lang="zh-TW" altLang="en-US" dirty="0"/>
              <a:t>約</a:t>
            </a:r>
            <a:r>
              <a:rPr lang="zh-TW" altLang="en-US" dirty="0" smtClean="0"/>
              <a:t>每</a:t>
            </a:r>
            <a:r>
              <a:rPr lang="en-US" altLang="zh-TW" dirty="0"/>
              <a:t>23</a:t>
            </a:r>
            <a:r>
              <a:rPr lang="zh-TW" altLang="en-US" dirty="0" smtClean="0"/>
              <a:t>人就</a:t>
            </a:r>
            <a:r>
              <a:rPr lang="zh-TW" altLang="en-US" dirty="0"/>
              <a:t>擁有一台自動販賣</a:t>
            </a:r>
            <a:r>
              <a:rPr lang="zh-TW" altLang="en-US" dirty="0" smtClean="0"/>
              <a:t>機</a:t>
            </a:r>
            <a:endParaRPr lang="en-US" altLang="zh-TW" dirty="0"/>
          </a:p>
          <a:p>
            <a:r>
              <a:rPr lang="zh-TW" altLang="en-US" dirty="0" smtClean="0"/>
              <a:t>數量為</a:t>
            </a:r>
            <a:r>
              <a:rPr lang="zh-TW" altLang="en-US" dirty="0"/>
              <a:t>全球之</a:t>
            </a:r>
            <a:r>
              <a:rPr lang="zh-TW" altLang="en-US" dirty="0" smtClean="0"/>
              <a:t>冠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369" y="2561681"/>
            <a:ext cx="1800000" cy="31979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680" y="3113973"/>
            <a:ext cx="4704126" cy="264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我要喝</a:t>
            </a:r>
            <a:r>
              <a:rPr lang="zh-TW" altLang="en-US" dirty="0"/>
              <a:t>水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飯店浴室水龍頭的水可直接喝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r="14279"/>
          <a:stretch/>
        </p:blipFill>
        <p:spPr>
          <a:xfrm>
            <a:off x="3581775" y="2247704"/>
            <a:ext cx="4858032" cy="378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2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好玩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大阪環球影城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7" name="Picture 8" descr="5æ®µéè©ä¾¡ã®æå°ãã¼ã¯ï¼5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448" y="565375"/>
            <a:ext cx="1800000" cy="4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群組 12"/>
          <p:cNvGrpSpPr/>
          <p:nvPr/>
        </p:nvGrpSpPr>
        <p:grpSpPr>
          <a:xfrm>
            <a:off x="1552621" y="1251418"/>
            <a:ext cx="9086759" cy="4800000"/>
            <a:chOff x="1592127" y="1198868"/>
            <a:chExt cx="9086759" cy="4800000"/>
          </a:xfrm>
        </p:grpSpPr>
        <p:pic>
          <p:nvPicPr>
            <p:cNvPr id="10242" name="Picture 2" descr="https://lh3.googleusercontent.com/8W-CRNqDGkIGjJR5mcvB6MOcYJv-aBBK7R17SucnhJcjJk27PrHoLUk7DQCBD3MbfXgJgVCx0ZySd3igpZi2b-V7Ms8dR5BoQo7U5bp9btBXbLNBAMEUWFKDFKdH7B8llNXlFZJl_PSGxhuvWRIHQ_zkxV6ju4JR5nu0ma1T0xL6I2RoBVuMM4AvHA4RK81b2dNMW29wbGiHagmRGUHfR615bl65tyceCBP2uPl3yi9xS-67OYLY-TAOETUGgJyfrCSnhDF9TsjekKhrYGUvAqrU173Fce4Mil7K4svmlOL5zTTm2Qg-Gb1n3pJi7dm1BPgvPlBbi3cZ-_DBQ7aqqICikZ4oeqbodgL9Fn3lNXWDui15aoFmmecZQvRabVD09UBigotge8uN9ltUWbBl08D1WUAipA56WZFyF_nzXn4InkFVVz5l2ddt1-9EfAgUL2SeryJAP-vi9ICJPqQWBC9v6i0IaWOYfXe-SOL_9HqT9cy4QSimZqlSfYcwhuGsWpW1XmGyqC4bPy0n1TSdk2RNUleCaTD6sfnmMdPevcXsz4uMBsKet6eX7nBS7a0LdotPJzMvrlPOBEHbtjNLfRF9h3Q8JelqlA2tQVQ0--MoO5VvUtuCEGspOfPBfuEPGpEbivdPF_VA_qsXxVnOD5_3n_rDd294FC05bJoqT4VaO6n285mLEkHmusIP-VEbxw_yqVe6belkPpzUv2CoIVRF=w1258-h943-no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" r="3112"/>
            <a:stretch/>
          </p:blipFill>
          <p:spPr bwMode="auto">
            <a:xfrm>
              <a:off x="1592127" y="1198868"/>
              <a:ext cx="2977055" cy="2381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/>
            <a:srcRect t="3164" b="3164"/>
            <a:stretch/>
          </p:blipFill>
          <p:spPr>
            <a:xfrm>
              <a:off x="7798886" y="1198868"/>
              <a:ext cx="2880000" cy="48000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5"/>
            <a:srcRect t="3164" b="3164"/>
            <a:stretch/>
          </p:blipFill>
          <p:spPr>
            <a:xfrm>
              <a:off x="4742777" y="1198868"/>
              <a:ext cx="2880000" cy="4800000"/>
            </a:xfrm>
            <a:prstGeom prst="rect">
              <a:avLst/>
            </a:prstGeom>
          </p:spPr>
        </p:pic>
        <p:pic>
          <p:nvPicPr>
            <p:cNvPr id="10246" name="Picture 6" descr="https://lh3.googleusercontent.com/jwNB7J2S9K_mdQi2P8kMGrsDfmWlc-Y6OGon2QGSljkt9xUXs_we17ZDI7CcGGt8cY5UqhlRVj9ZrQViXDpkOPwaqwnKm-0w9y_ED1nEmBLitmYMh0NuDUEzF6rPFqxPB_LKjHBjyy8gLKMAqGDog9JDgvOTTHnf_4PJgkIR9CoIawI2kVTW8g_KiSytjeF58kXFZkOYxOh6jo0anGiS1rqalCHreiYdjp9IAgNv9AewB5E4BLXLdWt-BflNMje2PzpHzT4JIHqEGIcNV8S5-T0FF7sV39A7fEF8NYvsP9KdlpwHQMG6u_tJawzupM46WDJgRmMTdDwQAsX9bGg4uLyOe3SGIQINVwSRpKDuvCoLr_5NQ-She63hbdVK0NOdpLssQ_UUZ7eQ7m-POIwwaCBaVvlCTM01KH7KmAnrI0H_cjCBT1l1jiDWq_RXd_f-6ufqV57hVy17BlDEfebpPnmCb0WbSOBeEAxyqOCJniKKtrBhM3huUdRC22Fe9JUJoNGencx8Y7dHzjahDilFKqjpIEUI4vqHlVeMEznrlyNE7p_2BVCCGtuls99Lmv-JGYj4pOIrazRRbqaId7d6iZ81NsukWOkKvzqTfnkTDbsQHoCME1cScLdmNFUsRWcgrDpNt9wAu7xs5a-qya4rMVYGSwiKs8Mxj1kajkXZ6-1SHdnY1q8eRd9tO1gSo0PZ4S9bfPQRbFr5LpUBWGexFzNY=w1258-h943-no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127" y="3767371"/>
              <a:ext cx="2974541" cy="2231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25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可愛頭飾、制服</a:t>
            </a:r>
            <a:r>
              <a:rPr lang="zh-TW" altLang="en-US" dirty="0"/>
              <a:t>遊樂園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109" y="2565588"/>
            <a:ext cx="5953359" cy="33476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10829"/>
          <a:stretch/>
        </p:blipFill>
        <p:spPr>
          <a:xfrm>
            <a:off x="1087366" y="1682975"/>
            <a:ext cx="3565578" cy="4240778"/>
          </a:xfrm>
          <a:prstGeom prst="rect">
            <a:avLst/>
          </a:prstGeom>
        </p:spPr>
      </p:pic>
      <p:pic>
        <p:nvPicPr>
          <p:cNvPr id="11266" name="Picture 2" descr="ããã£ã¨ããç¢å°ã®ã¤ã©ã¹ããä¸ã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041" y="1248346"/>
            <a:ext cx="887918" cy="131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15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日本廁所的小</a:t>
            </a:r>
            <a:r>
              <a:rPr lang="zh-TW" altLang="en-US" dirty="0"/>
              <a:t>秘密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衛生紙很薄，使用後可以直接沖入馬桶</a:t>
            </a:r>
            <a:endParaRPr lang="en-US" altLang="zh-TW" dirty="0" smtClean="0"/>
          </a:p>
          <a:p>
            <a:r>
              <a:rPr lang="zh-TW" altLang="en-US" dirty="0" smtClean="0"/>
              <a:t>溫暖的馬桶座</a:t>
            </a:r>
            <a:endParaRPr lang="en-US" altLang="zh-TW" dirty="0" smtClean="0"/>
          </a:p>
          <a:p>
            <a:r>
              <a:rPr lang="zh-TW" altLang="en-US" dirty="0"/>
              <a:t>音</a:t>
            </a:r>
            <a:r>
              <a:rPr lang="zh-TW" altLang="en-US" dirty="0" smtClean="0"/>
              <a:t>姬</a:t>
            </a:r>
            <a:endParaRPr lang="en-US" altLang="zh-TW" dirty="0" smtClean="0"/>
          </a:p>
          <a:p>
            <a:r>
              <a:rPr lang="zh-TW" altLang="en-US" dirty="0" smtClean="0"/>
              <a:t>免</a:t>
            </a:r>
            <a:r>
              <a:rPr lang="zh-TW" altLang="en-US" dirty="0"/>
              <a:t>治</a:t>
            </a:r>
            <a:r>
              <a:rPr lang="zh-TW" altLang="en-US" dirty="0" smtClean="0"/>
              <a:t>馬</a:t>
            </a:r>
            <a:r>
              <a:rPr lang="zh-TW" altLang="en-US" dirty="0"/>
              <a:t>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12290" name="Picture 2" descr="ãé³å§¬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657" y="2630213"/>
            <a:ext cx="5593097" cy="314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7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093976" y="462744"/>
            <a:ext cx="6004048" cy="6004048"/>
          </a:xfrm>
          <a:prstGeom prst="ellipse">
            <a:avLst/>
          </a:prstGeom>
          <a:solidFill>
            <a:srgbClr val="D1DCDE"/>
          </a:solidFill>
          <a:ln>
            <a:noFill/>
          </a:ln>
          <a:effectLst>
            <a:softEdge rad="38100"/>
          </a:effectLst>
          <a:scene3d>
            <a:camera prst="orthographicFront"/>
            <a:lightRig rig="contrasting" dir="t"/>
          </a:scene3d>
          <a:sp3d prstMaterial="matte"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980" y="3789040"/>
            <a:ext cx="4889710" cy="50183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6836" y="168804"/>
            <a:ext cx="3694486" cy="19636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361022" y="-531440"/>
            <a:ext cx="3494682" cy="59046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20964" y="3249558"/>
            <a:ext cx="37280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  <a:latin typeface="Times New Roman" panose="02020603050405020304" pitchFamily="18" charset="0"/>
                <a:ea typeface="华康俪金黑W8(P)" panose="020B0800000000000000" pitchFamily="34" charset="-122"/>
                <a:cs typeface="Times New Roman" panose="02020603050405020304" pitchFamily="18" charset="0"/>
              </a:rPr>
              <a:t>THANK YOU</a:t>
            </a:r>
            <a:endParaRPr lang="en-US" altLang="zh-CN" sz="6600" dirty="0">
              <a:solidFill>
                <a:schemeClr val="bg1"/>
              </a:solidFill>
              <a:latin typeface="Times New Roman" panose="02020603050405020304" pitchFamily="18" charset="0"/>
              <a:ea typeface="华康俪金黑W8(P)" panose="020B08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37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京都市巴士．京都巴士一日</a:t>
            </a:r>
            <a:r>
              <a:rPr lang="zh-TW" altLang="en-US" dirty="0"/>
              <a:t>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均一區間巴士可以無限搭乘 </a:t>
            </a:r>
            <a:r>
              <a:rPr lang="en-US" altLang="zh-TW" dirty="0" smtClean="0"/>
              <a:t>(</a:t>
            </a:r>
            <a:r>
              <a:rPr lang="zh-TW" altLang="en-US" dirty="0" smtClean="0"/>
              <a:t>一趟￥</a:t>
            </a:r>
            <a:r>
              <a:rPr lang="en-US" altLang="zh-TW" dirty="0" smtClean="0"/>
              <a:t>230)</a:t>
            </a:r>
          </a:p>
          <a:p>
            <a:r>
              <a:rPr lang="zh-TW" altLang="en-US" dirty="0" smtClean="0"/>
              <a:t>售價：大人 </a:t>
            </a:r>
            <a:r>
              <a:rPr lang="zh-TW" altLang="en-US" dirty="0"/>
              <a:t>￥</a:t>
            </a:r>
            <a:r>
              <a:rPr lang="en-US" altLang="zh-TW" dirty="0"/>
              <a:t>600</a:t>
            </a:r>
            <a:r>
              <a:rPr lang="zh-TW" altLang="en-US" dirty="0"/>
              <a:t>、兒童 ￥</a:t>
            </a:r>
            <a:r>
              <a:rPr lang="en-US" altLang="zh-TW" dirty="0" smtClean="0"/>
              <a:t>300</a:t>
            </a:r>
          </a:p>
          <a:p>
            <a:r>
              <a:rPr lang="zh-TW" altLang="en-US" dirty="0"/>
              <a:t>販售</a:t>
            </a:r>
            <a:r>
              <a:rPr lang="zh-TW" altLang="en-US" dirty="0" smtClean="0"/>
              <a:t>地點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各</a:t>
            </a:r>
            <a:r>
              <a:rPr lang="zh-TW" altLang="en-US" dirty="0"/>
              <a:t>觀光案內</a:t>
            </a:r>
            <a:r>
              <a:rPr lang="zh-TW" altLang="en-US" dirty="0" smtClean="0"/>
              <a:t>所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市</a:t>
            </a:r>
            <a:r>
              <a:rPr lang="zh-TW" altLang="en-US" dirty="0"/>
              <a:t>巴士營業</a:t>
            </a:r>
            <a:r>
              <a:rPr lang="zh-TW" altLang="en-US" dirty="0" smtClean="0"/>
              <a:t>所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京都</a:t>
            </a:r>
            <a:r>
              <a:rPr lang="zh-TW" altLang="en-US" dirty="0"/>
              <a:t>站前自動售票</a:t>
            </a:r>
            <a:r>
              <a:rPr lang="zh-TW" altLang="en-US" dirty="0" smtClean="0"/>
              <a:t>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市</a:t>
            </a:r>
            <a:r>
              <a:rPr lang="zh-TW" altLang="en-US" dirty="0"/>
              <a:t>巴士車上 </a:t>
            </a:r>
            <a:r>
              <a:rPr lang="en-US" altLang="zh-TW" dirty="0"/>
              <a:t>(</a:t>
            </a:r>
            <a:r>
              <a:rPr lang="zh-TW" altLang="en-US" dirty="0"/>
              <a:t>數量有限，請向司機詢問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1026" name="Picture 2" descr="äº¬é½å¸å·´å£«ä¸æ¥å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012" y="1947541"/>
            <a:ext cx="2407662" cy="348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0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京都市巴士．京都巴士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後門上車、前門下車</a:t>
            </a:r>
            <a:endParaRPr lang="en-US" altLang="zh-TW" dirty="0" smtClean="0"/>
          </a:p>
          <a:p>
            <a:r>
              <a:rPr lang="zh-TW" altLang="en-US" dirty="0" smtClean="0"/>
              <a:t>下車時付車錢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2052" name="Picture 4" descr="http://dycj73xya60xf.cloudfront.net/2017/02/kyotobusonedaypass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811" y="2713447"/>
            <a:ext cx="4948989" cy="287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1358901" y="3161104"/>
            <a:ext cx="3918952" cy="2543734"/>
            <a:chOff x="749301" y="2982537"/>
            <a:chExt cx="4762500" cy="3091269"/>
          </a:xfrm>
        </p:grpSpPr>
        <p:pic>
          <p:nvPicPr>
            <p:cNvPr id="7" name="Picture 2" descr="ãã¼ã¹ããããã¹ã®ã¤ã©ã¹ãï¼ãã¢ãéããç¶æï¼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301" y="2982537"/>
              <a:ext cx="4762500" cy="2114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ç¢å°ã»ä¸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0038" y="4807948"/>
              <a:ext cx="1190625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ç¢å°ã»ä¸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933" y="4854605"/>
              <a:ext cx="123825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8290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84" y="1984243"/>
            <a:ext cx="1927609" cy="19251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6966" y="441973"/>
            <a:ext cx="1950371" cy="19503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-531440"/>
            <a:ext cx="3317667" cy="2145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178" y="908720"/>
            <a:ext cx="3606490" cy="5734159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6593456" y="1984243"/>
            <a:ext cx="4571167" cy="705776"/>
            <a:chOff x="6014771" y="1484784"/>
            <a:chExt cx="4571167" cy="705776"/>
          </a:xfrm>
        </p:grpSpPr>
        <p:sp>
          <p:nvSpPr>
            <p:cNvPr id="3" name="文本框 2"/>
            <p:cNvSpPr txBox="1"/>
            <p:nvPr/>
          </p:nvSpPr>
          <p:spPr>
            <a:xfrm>
              <a:off x="6574760" y="1606840"/>
              <a:ext cx="40111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第一次自由</a:t>
              </a:r>
              <a:r>
                <a:rPr lang="zh-TW" altLang="en-US" sz="24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行就上手</a:t>
              </a:r>
              <a:endParaRPr lang="zh-CN" altLang="en-US" sz="24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4771" y="1484784"/>
              <a:ext cx="377149" cy="705776"/>
            </a:xfrm>
            <a:prstGeom prst="rect">
              <a:avLst/>
            </a:prstGeom>
          </p:spPr>
        </p:pic>
      </p:grpSp>
      <p:grpSp>
        <p:nvGrpSpPr>
          <p:cNvPr id="17" name="群組 16"/>
          <p:cNvGrpSpPr/>
          <p:nvPr/>
        </p:nvGrpSpPr>
        <p:grpSpPr>
          <a:xfrm>
            <a:off x="6593456" y="3015133"/>
            <a:ext cx="3500444" cy="705776"/>
            <a:chOff x="6014771" y="2557446"/>
            <a:chExt cx="3500444" cy="705776"/>
          </a:xfrm>
        </p:grpSpPr>
        <p:sp>
          <p:nvSpPr>
            <p:cNvPr id="10" name="文本框 9"/>
            <p:cNvSpPr txBox="1"/>
            <p:nvPr/>
          </p:nvSpPr>
          <p:spPr>
            <a:xfrm>
              <a:off x="6574760" y="2679502"/>
              <a:ext cx="2940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自由行好食又好玩</a:t>
              </a:r>
              <a:endParaRPr lang="zh-CN" altLang="en-US" sz="24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4771" y="2557446"/>
              <a:ext cx="377149" cy="705776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7153444" y="4185720"/>
            <a:ext cx="4011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驚</a:t>
            </a: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r>
              <a:rPr lang="zh-TW" altLang="en-US" sz="2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我不知道的日本小事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 descr="ãæ³¨ç®ï¼ãã®ã¤ã©ã¹ãæå­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213" y="4185720"/>
            <a:ext cx="69163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653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第一次自由</a:t>
            </a:r>
            <a:r>
              <a:rPr lang="zh-TW" altLang="en-US" dirty="0" smtClean="0"/>
              <a:t>行就上手</a:t>
            </a:r>
            <a:endParaRPr lang="zh-TW" altLang="en-US" dirty="0"/>
          </a:p>
        </p:txBody>
      </p:sp>
      <p:pic>
        <p:nvPicPr>
          <p:cNvPr id="2050" name="Picture 2" descr="ãã©ã¤ãã¼ãã¸ã§ããã®ã¤ã©ã¹ã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71" y="2415236"/>
            <a:ext cx="1857862" cy="133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11687" y="4347955"/>
            <a:ext cx="1980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鄰近台灣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約三小時可到達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651735" y="2062584"/>
            <a:ext cx="1901726" cy="2038836"/>
            <a:chOff x="3898974" y="2029495"/>
            <a:chExt cx="1901726" cy="2038836"/>
          </a:xfrm>
        </p:grpSpPr>
        <p:pic>
          <p:nvPicPr>
            <p:cNvPr id="2054" name="Picture 6" descr="ãææ°ãã®ã¤ã©ã¹ãæå­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1438" y="2029495"/>
              <a:ext cx="1044721" cy="78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ãè©¦é£ã§ãã¾ããã®ã¤ã©ã¹ãæå­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2213" y="2625737"/>
              <a:ext cx="888487" cy="724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ãé«åè³ªãã®ã¤ã©ã¹ãæå­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8974" y="3149231"/>
              <a:ext cx="1253318" cy="9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文字方塊 9"/>
          <p:cNvSpPr txBox="1"/>
          <p:nvPr/>
        </p:nvSpPr>
        <p:spPr>
          <a:xfrm>
            <a:off x="3484343" y="4347955"/>
            <a:ext cx="2236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街上到處都是漢字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可以猜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意思</a:t>
            </a:r>
          </a:p>
        </p:txBody>
      </p:sp>
      <p:pic>
        <p:nvPicPr>
          <p:cNvPr id="2060" name="Picture 12" descr="ã¤ã³ã¿ã¼ãããã®ã­ã£ã©ã¯ã¿ã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027" y="2182002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6257772" y="4347955"/>
            <a:ext cx="2236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網路上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日本旅遊資訊豐富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62" name="Picture 14" descr="åæ°å¸ã®ã¤ã©ã¹ã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860" y="1986924"/>
            <a:ext cx="2025894" cy="219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9092552" y="4347955"/>
            <a:ext cx="22365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大阪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京都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觀光旅遊票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券優惠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9140678" y="5154670"/>
            <a:ext cx="2550698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大阪周遊卡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ja-JP" altLang="en-US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京都巴士一日乘車券</a:t>
            </a:r>
            <a:endParaRPr lang="zh-TW" altLang="en-US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65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大阪周遊</a:t>
            </a:r>
            <a:r>
              <a:rPr lang="zh-TW" altLang="en-US" dirty="0"/>
              <a:t>卡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3074" name="Picture 2" descr="https://www.osp.osaka-info.jp/cht/guide/img/guide_ir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547" y="2298116"/>
            <a:ext cx="9178587" cy="305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01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大阪周遊</a:t>
            </a:r>
            <a:r>
              <a:rPr lang="zh-TW" altLang="en-US" dirty="0"/>
              <a:t>卡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5" name="Picture 4" descr="https://www.osp.osaka-info.jp/cht/guide/img/guide_ir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217" y="1726762"/>
            <a:ext cx="3033092" cy="242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www.osp.osaka-info.jp/cht/guide/img/guide_ir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133" y="2181726"/>
            <a:ext cx="3033091" cy="197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2305218" y="4427431"/>
            <a:ext cx="3487374" cy="797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無限次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乘坐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電車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或巴士</a:t>
            </a:r>
          </a:p>
        </p:txBody>
      </p:sp>
      <p:sp>
        <p:nvSpPr>
          <p:cNvPr id="8" name="矩形 7"/>
          <p:cNvSpPr/>
          <p:nvPr/>
        </p:nvSpPr>
        <p:spPr>
          <a:xfrm>
            <a:off x="6529133" y="4456862"/>
            <a:ext cx="3487374" cy="797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個以上的使用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場所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免費使用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一次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058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大阪周遊卡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537162" y="3580868"/>
            <a:ext cx="48878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大阪城天守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閣 </a:t>
            </a:r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￥</a:t>
            </a:r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600)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阪</a:t>
            </a: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城御座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船 </a:t>
            </a:r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￥</a:t>
            </a:r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1500)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梅</a:t>
            </a: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田藍天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大廈空中</a:t>
            </a: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庭園展望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 </a:t>
            </a:r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￥</a:t>
            </a:r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1500)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絹谷幸二 天空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美術館 </a:t>
            </a:r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￥</a:t>
            </a:r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帆船型觀光船 聖瑪麗亞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號 </a:t>
            </a:r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￥</a:t>
            </a:r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1600)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道頓堀水上觀光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船 </a:t>
            </a:r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￥</a:t>
            </a:r>
            <a:r>
              <a:rPr lang="en-US" altLang="zh-TW" sz="2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900)</a:t>
            </a:r>
            <a:endParaRPr lang="zh-TW" altLang="en-US" sz="20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2159052" y="1299412"/>
            <a:ext cx="7873897" cy="1840435"/>
            <a:chOff x="381000" y="1154240"/>
            <a:chExt cx="11430000" cy="2671635"/>
          </a:xfrm>
        </p:grpSpPr>
        <p:pic>
          <p:nvPicPr>
            <p:cNvPr id="3080" name="Picture 8" descr="å¤§éªã¨ãªã¢çï¼æ¥å¸2,500å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158875"/>
              <a:ext cx="571500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å¤§éªã¨ãªã¢çï¼æ¥éæ¥½ãããªãï¼æ¥å¸3,300å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154240"/>
              <a:ext cx="571500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4" name="Picture 12" descr="æ°å­ 7 ã¤ã©ã¹ãæå­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35" y="3889399"/>
            <a:ext cx="9715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æ°å­ 1 ã¤ã©ã¹ãæå­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650" y="3889399"/>
            <a:ext cx="9715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æ°å­ 0 ã¤ã©ã¹ãæå­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059" y="3889399"/>
            <a:ext cx="9715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æ°å­ 0 ã¤ã©ã¹ãæå­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510" y="3889399"/>
            <a:ext cx="9715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ãéã®ãã¼ã¯ï¼åã»æ­ï¼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84" y="4077696"/>
            <a:ext cx="766406" cy="76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/>
          <p:cNvSpPr txBox="1"/>
          <p:nvPr/>
        </p:nvSpPr>
        <p:spPr>
          <a:xfrm>
            <a:off x="8243650" y="5041014"/>
            <a:ext cx="1616148" cy="56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交通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費</a:t>
            </a:r>
          </a:p>
        </p:txBody>
      </p:sp>
    </p:spTree>
    <p:extLst>
      <p:ext uri="{BB962C8B-B14F-4D97-AF65-F5344CB8AC3E}">
        <p14:creationId xmlns:p14="http://schemas.microsoft.com/office/powerpoint/2010/main" val="299969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好食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大阪燒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6150" name="Picture 6" descr="https://lh3.googleusercontent.com/aTHfq44apeONqctvfUCRH_XBj8XM0qTJIU5gujn8HuarGqHLLs-dw7Ntr3LtTWNDaq-GuoqDBaRKkKzDE6xCOKLqRAm76CPaNCqRoGyfBY2NCyB32azRG6SE4zsShLPhrocxEsCdlOm3RZQL9Qy46qSh8mCWe2zNSUsP62Yuheu7j0C8fRzQdXY3P6sguzbmp7wD8ktPKi2YIxUr-gEIQlUit0lCNhUNNAD3ssrVAFGic4TKEsZn_cTjyBK_s2JzXDkfcBF7IupZViwUGK2quKOMBLdbUQpKRR2ftS47NS1rgUKQfGtwwxNchy1SvtvTwsOxdCbp0F-Ovjg6R-cVu8Q9BA5nwXiL8ZilrLVK0crdPFiPgoK88krrB4l5HRAmer_ZmKlp7BhhkFCj0R7pEc1-1OplAzrT0-zc0kJrqO3cfY5RGFSerUwRUzAlPLhQ2AI20qp90Oq06G6n2r8muBwLCBN_47i2JEsxCb5Cfhg_kpw6zLrt4QDkrGbwCeuCELDTofQ2osiNw2XM7waWof4TjwAeFsVSrsTDDTzuXbUTUjaK7g1CKKRgu66CPMOHukDb5sVKaKhfGv4YUsB1D-F9GfVt42LzVLUFpu_oc01o9WalIBzO8uI7moyI8UgeA5FOStzU7kgj_jzUT-xdsqPtCHagfAjd=w1677-h943-n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31" y="1328492"/>
            <a:ext cx="4732155" cy="266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3.googleusercontent.com/mRBhn54B1jcqtnn9TwMoGSzW7UHf0mnzCTC61hk6TN99kCVBWUn6sguN4M4Cs1FHFmkkpV7kkiy-4ENTaBOOrl92rtY6R-m2KnXD0rA-UNIAHfJjGGiCjyqmHqHPqWy-4B-Ml8MMU4iP_CytGQQtO-fIOPeUSDGglpeB02j5eOpA0qWunFlhERNrSvEgmXyVWOwcyO1cIwMqXM9x-qwDGiN6PP6-6MlMiBO7Y7upAEn0johJzlcWr3yFugH1pUw4mX90gyL5tCiB6d3YeqF_Gc2cyXe2RsyPZ9lQfKBy41ZS7YGjUqTotOjdM-N7ErbwrXyg1zaVOKbU12m7aWsC0Re1RE8nznAfdNRAv2ZD05NfSOlJKjfbwQMbKm2DqiD6kWm9yg0c5xNIYs1qi4BjSzNAp1plZgmivcyJ5P_iltbSfI7wejeuK1tq7rmoGWg52UvXGm6O53e0mgsLcnsf1ohFW_XGSuK-zezksN5HMBcNGCaC1YhUuOcteLJVliMM3HshgaxxDMDsJsgDLmGKv6PZeyUPWgXykpyj1iJPMYbwJ8R-QjoMfaFi_IpLpL9Zps3L4RPyvHpu5OyzutfwYLC6DIwRNzoTa01lnmlCVYFPMYLfw-wFpvoSgH9-B7Tj3Zv6wR6k4iB6Le-uHR0XPe_jCIDSLoFl=w708-h943-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b="13027"/>
          <a:stretch/>
        </p:blipFill>
        <p:spPr bwMode="auto">
          <a:xfrm>
            <a:off x="8425983" y="3037320"/>
            <a:ext cx="3081143" cy="284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ãå³ä¹å®¶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16" y="2896643"/>
            <a:ext cx="4484271" cy="298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5æ®µéè©ä¾¡ã®æå°ãã¼ã¯ï¼5ï¼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388" y="565375"/>
            <a:ext cx="1800000" cy="4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737716" y="2080009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味乃家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米其林推薦美食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64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好</a:t>
            </a:r>
            <a:r>
              <a:rPr lang="zh-TW" altLang="en-US" dirty="0"/>
              <a:t>食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章魚燒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7170" name="Picture 2" descr="https://lh3.googleusercontent.com/BLkCgg7f7hnDYNo2VxLLv1HUOw-Y1Pdh3FFMq78qcX5cJLMvkJTuVl25-c16xnncdoeo4V6AzR9IIuuaAUoTggYzKFThBqI_nXFNANAeWd0ObS7MvkLHTsi5d7CX0gRa1IyofqNu1t5vKW6fEZUiYinvIPQFtIknY1jZEpVyUIX1MNnRxn6iP1yk9oogc9_PcTi6vsJ41cVzIT9K50xtjeXfXz_e_BBCCPXextmlWU6SnFsyXSpCZ0RXylnFlnQH-B1uj8MVRV4AicE6zYqYPWjeiP5qfMcpmfnod_FuSIhI_o6YBoRQs8dgeGAxGmeNF2Y1pIXGhGvR4oKeUiGEUd_VQTDiM-O3q_zwafWpshc-XQWoi3Ivv-G4_I77azWjiGqfSDNKjdIP9t3n8BjafWgOehTwzjPbVmxbzzarEuWZpjFLpeSRMqPll9HbgRFE7ZQHaIcSHo5EjQjZpjUNH7KJrQAhvbRaNsc5T6GVAuFeYZmqbvr-p45Ad3ODKO-LWFfVkXHYB_cUfCtSg2IOcZnykdUjLEeFVi8w-WtJHuZySBRS2ZLWdo_IQ0STsS2EZJAab1zqsoaCnBYL9OdrEQnkHMRs2H6k4VRm3wEmTu8FyRYrVT_Q2-PtQf6FelaPhqUIKzT1IM30A99PodW9cxNW8chD6Ril=w708-h943-n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01" b="17806"/>
          <a:stretch/>
        </p:blipFill>
        <p:spPr bwMode="auto">
          <a:xfrm>
            <a:off x="1441100" y="1858945"/>
            <a:ext cx="4167467" cy="329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3.googleusercontent.com/8dE5Hvq6NQ4cUecj2By_EntXGQ-Wu1IU9pQALwHZSvJ0esWXjtyoP8nWlc9hR-kB0qjfXqfpRiCcPh3BkTKfUmvPzWhelRw6_Y2I6VfwckbS1UWpqh67AZRiUKivyXXRVH3xKzzj4ecNLphKrfWFtSHqbB8nypxsaypEuqQGgMvEZvaLumENkwPvt4Fw0Fzj5FRrqBVRhRRn6KgJ--ANRP0VwYobAad3TK6a8Sl1SY7K9j7RdYcpmf55ZU5f56ZrnxQew2q0J3egGl9hbp5XsUqzbb9aUogfZ2X6bU-rhGAH9gnfOi8x9DegXIBLHBxstAao1uCM0awUgtiQK-pzGcns0F0R5gsKtap_WO12gy5Keyz8vufxlGD7c2e8vJsP2JDlOTFUXp4yzbix719HjdodWerp2Zd92DwYH2XauaGij1d7lEfmWUVgn64rCQsPumD2pMnimjYRSPQoAxScxWueVIT6Lst7oawTOOosLh2f1NSswifCa4wHXh5imfqGxIHGAbk66FaM-qR_xDlgh03AtZjoSU5yw10bwUCD_0EZUpef1lvhgll_U9uY5AXb4FSKAJTZHWm1HhYkSxzVQxvcrjluCNfVd6d7JH7wZyeG4tDgIXvWF69Mf7Od1o3N7zvvmApPkN6HsKqY70zgT0_Z9l8NjUT6=w708-h943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83827" y="1320583"/>
            <a:ext cx="3285812" cy="438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5æ®µéè©ä¾¡ã®æå°ãã¼ã¯ï¼3ï¼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388" y="561417"/>
            <a:ext cx="1800000" cy="4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56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好食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海鮮</a:t>
            </a:r>
            <a:r>
              <a:rPr lang="zh-TW" altLang="en-US" dirty="0"/>
              <a:t>丼</a:t>
            </a:r>
            <a:r>
              <a:rPr lang="zh-TW" altLang="en-US" dirty="0" smtClean="0"/>
              <a:t>飯、握壽司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45F75-E0F3-49B0-A1DC-3FD49B653047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8194" name="Picture 2" descr="https://lh3.googleusercontent.com/jq3BbY9_F_ItK-anFrc-0xWvMhUdyHVFOV5X4gUsa8l2K1zUqif2rsjFBx0YCB1zBSEr0KLctNfJqfbbhhkFUZNuidowRjx5fXzIkDA1HHfQmcp4zuhDUk7NpsLfTUUL_emduKqxDj6KC8xf3VJd241CJKtjpLeoWbT2AXrYqHcSQ6z3cri7MnorGwUphGcg20A57m5kfUNJcQ59LOlnR885vRF2DIYLNW3AbPDBO-QDz-nyt4D7ADvkQL22ajU0vHIZrA13ncFZCV-vtbN1OCDkomWHYF9YFNnZm6VPK36W7XIl2DtDwUHPKD6uvlgGvXf0P0MajgV-82CSlvDQMwRbAnsk-DttH3pO1Dlwc0DfTESRHTaxlitkXyiPM_luVzkcxgZf_1RgrrGa1EikiwJEDb3B1dDLJzeGMHDSHgSiNCGc2LQ89U2xMnuIVhjprS7F63l-Kq4RIpED5uq_DJGZw_oLdJ8j3hKVbv1bvGBAqu_g5iYFvwLiK5uWtD1TBFMxeXoYU_kBp3rRB3VSgrgpgp6_ekqOK-mipf2WBMUN-x-LQZClacYfHE0garg402dmqJ_ndFU4ppvQSYW4LZn-TbDyIDYRFcawYdFZplcJdtpJRh91z9kOsBvF0At4LMcr_VqiON8jQVdcz_F8WERH_XiZvM2h=w1475-h943-n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2" r="11565"/>
          <a:stretch/>
        </p:blipFill>
        <p:spPr bwMode="auto">
          <a:xfrm>
            <a:off x="838200" y="2431701"/>
            <a:ext cx="3757608" cy="301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3.googleusercontent.com/JtHMkWxKF6ItZk6OGLMCKy31TTddl7QkJMwKwjCe2NzIkf1onZ0eiU8K1PwrYo5oQA8CK8DNE_cuGWbpW7r7rWhdSXQDKFhjDAx0NoVRA5-IdcMgAYgw3NFRNPwwHgSJowrTGFHonzwZNMjSjQfuHTqZp6MDPV7E-Ivrhs9To19Wq5leBlD4dbXwlpXasfDS60gjai-T0ePDT3_Z0vpk9fbtNXv-Gdw-b9TcWUC-UC3zQli_vtctkQB3_MXpSQ8b9N_7s38Ws5byt2M3tCae7nRSpE68hVXtEtAJTfM3nLdV6oKAH3xCZygMAsS5Y4-PpKm6W2WWmm-q7nNCMtlr-Ga1ltmvkFPc2t7XzPvfKQunYsG_XuxQ3EgpOq_rTTWdf3aczxP84Q3M5RkHJwBjZdUEV6zioCbf_VFEnVR37u-2DPi7sBeP0Aufrnxcs3kplFu5LhOL0AFzQOKhyWsnzq_7rmwYIFJ69BNwYBi7XJP5sN_2CDIzH0YCXiwLbBzZZvrI1SKGIWXGtKfBT-ajm0jT0oYAZT4b6-0HGsD_z_RRvgNVsutQouF6_SqhYOE2fihGyNuEpl_aCZ-SB_ewfcVyQKvgMqMU31NRd0EmTlDKyVA-boi3AIl9zdHuVbxj6UgZ8bcRfr_9pGvE41ncnMlG5SATvWSC=w1173-h943-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415" y="2433516"/>
            <a:ext cx="3747461" cy="301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lh3.googleusercontent.com/7mmzXzTKvgI7q916Q5btjIKQeaNVHHtxI-QeUAGvvA9Ca7BzcJbACsDVIMPevwVq0ojK_0optf4GTyH3G6c4NZBei0aUzC0EMqYDeV0xQEsUNhNGB5BKmXSnAXHg0SU0iwhDhsZz-ahhw2fn-_2IcQAPw09nYozTZPCzChA1wyG8qUWykYhMD6YAjJJ5UG4eJ_sWqr6UlzqunGTBOq9xESMiC_z0JAgpy6GW-6L7X7xNWoTEu9oKkuFHgGmNiu-aLiQ0jcpwLHw1u7O_Y9kn83tft2B10Ucn4Ob5SRyda-c0qHQ8fjL6I-SEURhfIaVzflqJ0zNg2QZSc_SgVVMMucoIwidBHoWiDLp90epLwNf6_Vxe3xMsojjCPTf7PQtIVvKcue9AijdO4ulbnlIL3VgODzFaTzrCP6pWakeSBbBvAgX35ISgUIFl_bSimqgCFHHddp95fUYpQ2VV6JtNjU5tXioqA_8FTey4c9Jxj7MoRU85248eOh_n2CldFYC_oL9e0Bz9xeG8J8_QFxhdbKjKj71jhJptH0m9mJwgG0O_czbLCCQHITYmpBUayyVK5_usKBxp5y5VUGTynXvZKGzQ9UM19W2abyMThilSQx7vIOJ7RlFDozZOYkaslyJObvvKgIf5l7c6dU0DI3sWX_DcZTD5jHy9YKVcWbbxs_kzqL8QlOe-B-GWOYLCKT5h3id1ZbnnO4reN2k0zFXRHYzg=w708-h943-n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4"/>
          <a:stretch/>
        </p:blipFill>
        <p:spPr bwMode="auto">
          <a:xfrm>
            <a:off x="8942483" y="2431701"/>
            <a:ext cx="2354110" cy="299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908950" y="197178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黑門市場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9090" y="166401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若狭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連鎖平價海鮮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丼飯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200" name="Picture 8" descr="5æ®µéè©ä¾¡ã®æå°ãã¼ã¯ï¼4ï¼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939" y="611922"/>
            <a:ext cx="1800000" cy="4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45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517</Words>
  <Application>Microsoft Office PowerPoint</Application>
  <PresentationFormat>寬螢幕</PresentationFormat>
  <Paragraphs>103</Paragraphs>
  <Slides>19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30" baseType="lpstr">
      <vt:lpstr>等线</vt:lpstr>
      <vt:lpstr>华文新魏</vt:lpstr>
      <vt:lpstr>华康俪金黑W8(P)</vt:lpstr>
      <vt:lpstr>微軟正黑體</vt:lpstr>
      <vt:lpstr>新細明體</vt:lpstr>
      <vt:lpstr>Arial</vt:lpstr>
      <vt:lpstr>Calibri</vt:lpstr>
      <vt:lpstr>Calibri Light</vt:lpstr>
      <vt:lpstr>Times New Roman</vt:lpstr>
      <vt:lpstr>Wingdings</vt:lpstr>
      <vt:lpstr>Office 佈景主題</vt:lpstr>
      <vt:lpstr>PowerPoint 簡報</vt:lpstr>
      <vt:lpstr>PowerPoint 簡報</vt:lpstr>
      <vt:lpstr>第一次自由行就上手</vt:lpstr>
      <vt:lpstr>大阪周遊卡</vt:lpstr>
      <vt:lpstr>大阪周遊卡</vt:lpstr>
      <vt:lpstr>大阪周遊卡</vt:lpstr>
      <vt:lpstr>好食 – 大阪燒</vt:lpstr>
      <vt:lpstr>好食 – 章魚燒</vt:lpstr>
      <vt:lpstr>好食 – 海鮮丼飯、握壽司</vt:lpstr>
      <vt:lpstr>日本道地的生魚片、握壽司吃法</vt:lpstr>
      <vt:lpstr>好食 – 罐裝、寶特瓶飲料</vt:lpstr>
      <vt:lpstr>自動販賣機好多啊!</vt:lpstr>
      <vt:lpstr>我要喝水</vt:lpstr>
      <vt:lpstr>好玩 – 大阪環球影城</vt:lpstr>
      <vt:lpstr>可愛頭飾、制服遊樂園</vt:lpstr>
      <vt:lpstr>日本廁所的小秘密</vt:lpstr>
      <vt:lpstr>PowerPoint 簡報</vt:lpstr>
      <vt:lpstr>京都市巴士．京都巴士一日券</vt:lpstr>
      <vt:lpstr>京都市巴士．京都巴士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若彤 李</dc:creator>
  <cp:lastModifiedBy>若彤 李</cp:lastModifiedBy>
  <cp:revision>63</cp:revision>
  <dcterms:created xsi:type="dcterms:W3CDTF">2019-04-16T16:18:14Z</dcterms:created>
  <dcterms:modified xsi:type="dcterms:W3CDTF">2019-04-17T15:23:54Z</dcterms:modified>
</cp:coreProperties>
</file>